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youtube.com/watch?v=l5Osv" TargetMode="External"/><Relationship Id="rId3" Type="http://schemas.openxmlformats.org/officeDocument/2006/relationships/hyperlink" Target="https://www.youtube.com/watch?v=RCA_wFW-mSo" TargetMode="External"/><Relationship Id="rId4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145" y="1154937"/>
            <a:ext cx="159512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b="1">
                <a:latin typeface="Times New Roman"/>
                <a:cs typeface="Times New Roman"/>
              </a:rPr>
              <a:t>ТӘРБИЕ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САҒАТЫ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4092" y="1767967"/>
            <a:ext cx="91376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20" b="1" i="1">
                <a:latin typeface="Times New Roman"/>
                <a:cs typeface="Times New Roman"/>
              </a:rPr>
              <a:t>Т</a:t>
            </a:r>
            <a:r>
              <a:rPr dirty="0" sz="1400" spc="-5" b="1" i="1">
                <a:latin typeface="Times New Roman"/>
                <a:cs typeface="Times New Roman"/>
              </a:rPr>
              <a:t>а</a:t>
            </a:r>
            <a:r>
              <a:rPr dirty="0" sz="1400" spc="-15" b="1" i="1">
                <a:latin typeface="Times New Roman"/>
                <a:cs typeface="Times New Roman"/>
              </a:rPr>
              <a:t>қы</a:t>
            </a:r>
            <a:r>
              <a:rPr dirty="0" sz="1400" spc="-5" b="1" i="1">
                <a:latin typeface="Times New Roman"/>
                <a:cs typeface="Times New Roman"/>
              </a:rPr>
              <a:t>р</a:t>
            </a:r>
            <a:r>
              <a:rPr dirty="0" sz="1400" spc="-20" b="1" i="1">
                <a:latin typeface="Times New Roman"/>
                <a:cs typeface="Times New Roman"/>
              </a:rPr>
              <a:t>ы</a:t>
            </a:r>
            <a:r>
              <a:rPr dirty="0" sz="1400" spc="15" b="1" i="1">
                <a:latin typeface="Times New Roman"/>
                <a:cs typeface="Times New Roman"/>
              </a:rPr>
              <a:t>б</a:t>
            </a:r>
            <a:r>
              <a:rPr dirty="0" sz="1400" spc="-20" b="1" i="1">
                <a:latin typeface="Times New Roman"/>
                <a:cs typeface="Times New Roman"/>
              </a:rPr>
              <a:t>ы</a:t>
            </a:r>
            <a:r>
              <a:rPr dirty="0" sz="1400" spc="-5" b="1" i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4732" y="1767967"/>
            <a:ext cx="250126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b="1">
                <a:latin typeface="Times New Roman"/>
                <a:cs typeface="Times New Roman"/>
              </a:rPr>
              <a:t>«Буллинг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және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кибербуллинг»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40573" y="2405252"/>
            <a:ext cx="3953877" cy="24776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33522" y="539242"/>
            <a:ext cx="166878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b="1">
                <a:latin typeface="Times New Roman"/>
                <a:cs typeface="Times New Roman"/>
              </a:rPr>
              <a:t>2021-2022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оқу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жылы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6615" y="975613"/>
          <a:ext cx="6742430" cy="467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8075"/>
                <a:gridCol w="472439"/>
                <a:gridCol w="1548764"/>
                <a:gridCol w="2332354"/>
              </a:tblGrid>
              <a:tr h="438912">
                <a:tc gridSpan="2"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Сынып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жетекшінің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аты-жөні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9292">
                <a:tc gridSpan="2">
                  <a:txBody>
                    <a:bodyPr/>
                    <a:lstStyle/>
                    <a:p>
                      <a:pPr marL="69850">
                        <a:lnSpc>
                          <a:spcPts val="15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Күні: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8912">
                <a:tc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Сынып:8Б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0485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Қатысушылар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саны: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Қатыспағандар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саны: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9165">
                <a:tc gridSpan="2"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Сынып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сағатының</a:t>
                      </a:r>
                      <a:r>
                        <a:rPr dirty="0" sz="14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тақырыбы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Буллинг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кибербуллинг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8911">
                <a:tc gridSpan="2"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Тәрбие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жұмысының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бағыты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 marR="150495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Интеллектуалды тәрбие, ақпараттық мәдениетті </a:t>
                      </a:r>
                      <a:r>
                        <a:rPr dirty="0" sz="1400" spc="-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тәрбиелеу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30605">
                <a:tc gridSpan="2"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Мақсаты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>
                        <a:lnSpc>
                          <a:spcPts val="155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«Буллинг»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сөзінің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мағынасын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ашу,</a:t>
                      </a:r>
                      <a:r>
                        <a:rPr dirty="0" sz="14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таныту;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0" marR="355600">
                        <a:lnSpc>
                          <a:spcPts val="1610"/>
                        </a:lnSpc>
                        <a:spcBef>
                          <a:spcPts val="8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Жасөспірімдер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арасындағы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қорлау,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мазақтау, </a:t>
                      </a:r>
                      <a:r>
                        <a:rPr dirty="0" sz="1400" spc="-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намысқа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тию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жағдайларын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алдын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алу;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0" marR="125095">
                        <a:lnSpc>
                          <a:spcPts val="16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Сынып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ұжымын сыйластыққа,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бір-біріне</a:t>
                      </a:r>
                      <a:r>
                        <a:rPr dirty="0" sz="14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қолдау </a:t>
                      </a:r>
                      <a:r>
                        <a:rPr dirty="0" sz="1400" spc="-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көрсете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білуге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тәрбиелеу.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38909">
                <a:tc gridSpan="2"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Бағалау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критерийлері: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9850" marR="14986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«Буллинг»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сөзінің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мағынасын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түсінеді;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Дөрекілік,</a:t>
                      </a:r>
                      <a:r>
                        <a:rPr dirty="0" sz="14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өктемдік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танытатын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адамдармен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өзін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53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қалай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ұстау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керектігін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үйренеді;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0" marR="262890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Біреуді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мазақтауға,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қорлауға,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намысына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тиюге </a:t>
                      </a:r>
                      <a:r>
                        <a:rPr dirty="0" sz="1400" spc="-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жол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бермейді.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53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Сынып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арасында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бір-бірін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қолдай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білуге,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64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сыйластық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танытуға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үйренеді.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58820" y="5825997"/>
            <a:ext cx="221615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 b="1">
                <a:latin typeface="Times New Roman"/>
                <a:cs typeface="Times New Roman"/>
              </a:rPr>
              <a:t>Тәрбие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сағатының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барысы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6615" y="6283705"/>
          <a:ext cx="6742430" cy="3533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895"/>
                <a:gridCol w="3250565"/>
                <a:gridCol w="2670810"/>
              </a:tblGrid>
              <a:tr h="414528">
                <a:tc>
                  <a:txBody>
                    <a:bodyPr/>
                    <a:lstStyle/>
                    <a:p>
                      <a:pPr marL="76200">
                        <a:lnSpc>
                          <a:spcPts val="1600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Барысы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4110" marR="114935" indent="-1018540">
                        <a:lnSpc>
                          <a:spcPts val="1610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Тәрбие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сағатындағы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орындалуы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тиіс </a:t>
                      </a:r>
                      <a:r>
                        <a:rPr dirty="0" sz="1400" spc="-3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іс-әрекеттер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Ресурстар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2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030">
                        <a:lnSpc>
                          <a:spcPts val="1645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Кіріспе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ts val="164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1400" spc="2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мин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565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Ұйымдастыру</a:t>
                      </a:r>
                      <a:r>
                        <a:rPr dirty="0" sz="14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кезеңі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222250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Оқушылар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назарын сабаққа аудару. </a:t>
                      </a:r>
                      <a:r>
                        <a:rPr dirty="0" sz="1400" spc="-3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Миға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шабуыл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13030">
                        <a:lnSpc>
                          <a:spcPts val="1530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Буллинг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 дегеніміз</a:t>
                      </a:r>
                      <a:r>
                        <a:rPr dirty="0" sz="1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не?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241300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Балалар сұраққа 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жауап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береді, пікір </a:t>
                      </a:r>
                      <a:r>
                        <a:rPr dirty="0" sz="1400" spc="-3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алмасады.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540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Сабақтың</a:t>
                      </a:r>
                      <a:r>
                        <a:rPr dirty="0" sz="14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тақырыбымен,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6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мақсатымен</a:t>
                      </a:r>
                      <a:r>
                        <a:rPr dirty="0" sz="14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таныстыру.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6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Миға</a:t>
                      </a:r>
                      <a:r>
                        <a:rPr dirty="0" sz="14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шабуыл</a:t>
                      </a: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(бейнеролик)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610"/>
                        </a:lnSpc>
                      </a:pPr>
                      <a:r>
                        <a:rPr dirty="0" sz="1400" spc="-5" b="1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Мұғалім: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561975">
                        <a:lnSpc>
                          <a:spcPts val="1610"/>
                        </a:lnSpc>
                        <a:spcBef>
                          <a:spcPts val="65"/>
                        </a:spcBef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(бейнероликтен кейінгі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жетелеуші </a:t>
                      </a:r>
                      <a:r>
                        <a:rPr dirty="0" sz="1400" spc="-34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сұрақтар)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530"/>
                        </a:lnSpc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Бұл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бейнеролик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не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туралы?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645"/>
                        </a:lnSpc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https://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  <a:hlinkClick r:id="rId2"/>
                        </a:rPr>
                        <a:t>www.youtube.com/watch?v=l5Osv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645"/>
                        </a:lnSpc>
                        <a:spcBef>
                          <a:spcPts val="1120"/>
                        </a:spcBef>
                      </a:pPr>
                      <a:r>
                        <a:rPr dirty="0" u="sng" sz="14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https://www.youtube.com/watch?v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645"/>
                        </a:lnSpc>
                      </a:pPr>
                      <a:r>
                        <a:rPr dirty="0" u="sng" sz="1400" spc="-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=RCA_wFW-mSo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94275" y="6907148"/>
            <a:ext cx="1520317" cy="10610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6615" y="359663"/>
          <a:ext cx="6742430" cy="957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895"/>
                <a:gridCol w="3250565"/>
                <a:gridCol w="2670810"/>
              </a:tblGrid>
              <a:tr h="9564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9850" marR="186055">
                        <a:lnSpc>
                          <a:spcPts val="16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dirty="0" sz="1400" spc="10" b="1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і  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бөлім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0" b="1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540"/>
                        </a:lnSpc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TnwLN4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596900">
                        <a:lnSpc>
                          <a:spcPts val="1630"/>
                        </a:lnSpc>
                        <a:spcBef>
                          <a:spcPts val="60"/>
                        </a:spcBef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Видео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көресету.</a:t>
                      </a:r>
                      <a:r>
                        <a:rPr dirty="0" sz="1400" spc="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Видеодан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кейінгі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сұрақтар: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530"/>
                        </a:lnSpc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Буллинг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қандай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жағдайларға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әкеліп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610"/>
                        </a:lnSpc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тіреуі</a:t>
                      </a:r>
                      <a:r>
                        <a:rPr dirty="0" sz="1400" spc="-5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мүмкін?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409575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Біреу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сені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қорқытып, қорлап жүрген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жағдайда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істеу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керек?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441325">
                        <a:lnSpc>
                          <a:spcPts val="1610"/>
                        </a:lnSpc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Егер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сен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өзің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біреуді</a:t>
                      </a:r>
                      <a:r>
                        <a:rPr dirty="0" sz="1400" spc="-3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қорлап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жүрген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болсаң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ше?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530"/>
                        </a:lnSpc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Неліктен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адамдар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бір-бірін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қорлап,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645"/>
                        </a:lnSpc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қиянат</a:t>
                      </a:r>
                      <a:r>
                        <a:rPr dirty="0" sz="1400" spc="-3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жасайды?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427990">
                        <a:lnSpc>
                          <a:spcPts val="1610"/>
                        </a:lnSpc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Оқушылар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сұрақтарға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жауап береді,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жауаптарына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дәлел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келтіреді.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645"/>
                        </a:lnSpc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Балалар</a:t>
                      </a:r>
                      <a:r>
                        <a:rPr dirty="0" sz="1400" spc="-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оқиды, талқылайды.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631825">
                        <a:lnSpc>
                          <a:spcPts val="1610"/>
                        </a:lnSpc>
                        <a:spcBef>
                          <a:spcPts val="75"/>
                        </a:spcBef>
                        <a:buChar char="•"/>
                        <a:tabLst>
                          <a:tab pos="514984" algn="l"/>
                          <a:tab pos="515620" algn="l"/>
                        </a:tabLst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Буллинг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әр түрлі мағынаны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білдіруі</a:t>
                      </a:r>
                      <a:r>
                        <a:rPr dirty="0" sz="1400" spc="-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мүмкін.</a:t>
                      </a:r>
                      <a:r>
                        <a:rPr dirty="0" sz="1400" spc="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Ол: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530"/>
                        </a:lnSpc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адамды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мазақтау,</a:t>
                      </a:r>
                      <a:r>
                        <a:rPr dirty="0" sz="1400" spc="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қорлау,</a:t>
                      </a:r>
                      <a:r>
                        <a:rPr dirty="0" sz="1400" spc="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соқтығысу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206375">
                        <a:lnSpc>
                          <a:spcPts val="1610"/>
                        </a:lnSpc>
                        <a:spcBef>
                          <a:spcPts val="80"/>
                        </a:spcBef>
                        <a:buChar char="•"/>
                        <a:tabLst>
                          <a:tab pos="514984" algn="l"/>
                          <a:tab pos="515620" algn="l"/>
                        </a:tabLst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оның ақшасын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басқа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заттарын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тартып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алу,</a:t>
                      </a:r>
                      <a:r>
                        <a:rPr dirty="0" sz="1400" spc="2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оларды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бүлдіру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530"/>
                        </a:lnSpc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сол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жайында өсек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тарату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14984" indent="-448309">
                        <a:lnSpc>
                          <a:spcPts val="1610"/>
                        </a:lnSpc>
                        <a:buChar char="•"/>
                        <a:tabLst>
                          <a:tab pos="514984" algn="l"/>
                          <a:tab pos="515620" algn="l"/>
                        </a:tabLst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оны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елемеу</a:t>
                      </a:r>
                      <a:r>
                        <a:rPr dirty="0" sz="1400" spc="-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немесе жекелету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335280">
                        <a:lnSpc>
                          <a:spcPts val="1610"/>
                        </a:lnSpc>
                        <a:spcBef>
                          <a:spcPts val="75"/>
                        </a:spcBef>
                        <a:buChar char="•"/>
                        <a:tabLst>
                          <a:tab pos="514984" algn="l"/>
                          <a:tab pos="515620" algn="l"/>
                        </a:tabLst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ренжітетін,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жаман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әзіл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айтып,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басқа адамдардың алдында ыңғайсыз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жағдайға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қою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130810">
                        <a:lnSpc>
                          <a:spcPts val="1610"/>
                        </a:lnSpc>
                        <a:spcBef>
                          <a:spcPts val="20"/>
                        </a:spcBef>
                        <a:buChar char="•"/>
                        <a:tabLst>
                          <a:tab pos="514984" algn="l"/>
                          <a:tab pos="515620" algn="l"/>
                        </a:tabLst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ұрып-соғу, тепкілеу, итеру немесе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басқаша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зақым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келтіру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14984" indent="-448309">
                        <a:lnSpc>
                          <a:spcPts val="1530"/>
                        </a:lnSpc>
                        <a:buChar char="•"/>
                        <a:tabLst>
                          <a:tab pos="514984" algn="l"/>
                          <a:tab pos="515620" algn="l"/>
                        </a:tabLst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қоқан-лоқы</a:t>
                      </a:r>
                      <a:r>
                        <a:rPr dirty="0" sz="1400" spc="-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көрсету</a:t>
                      </a:r>
                      <a:r>
                        <a:rPr dirty="0" sz="1400" spc="-4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немесе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610"/>
                        </a:lnSpc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қорқыту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96520">
                        <a:lnSpc>
                          <a:spcPct val="95700"/>
                        </a:lnSpc>
                        <a:spcBef>
                          <a:spcPts val="35"/>
                        </a:spcBef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Буллинг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онлайн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немесе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телефон</a:t>
                      </a:r>
                      <a:r>
                        <a:rPr dirty="0" sz="1400" spc="3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арқылы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жүзеге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асырылуы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мүмкін.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Олардың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қатарына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ренішті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хабарламалар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мен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суреттер,</a:t>
                      </a:r>
                      <a:r>
                        <a:rPr dirty="0" sz="1400" spc="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зұлым</a:t>
                      </a:r>
                      <a:r>
                        <a:rPr dirty="0" sz="1400" spc="2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мінеп-сынаулар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жіберу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жатады.</a:t>
                      </a:r>
                      <a:r>
                        <a:rPr dirty="0" sz="1400" spc="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Бұлардың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барлығы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кибербуллинг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деп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аталады.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14984" indent="-448309">
                        <a:lnSpc>
                          <a:spcPts val="1645"/>
                        </a:lnSpc>
                        <a:spcBef>
                          <a:spcPts val="5"/>
                        </a:spcBef>
                        <a:buChar char="•"/>
                        <a:tabLst>
                          <a:tab pos="514984" algn="l"/>
                          <a:tab pos="515620" algn="l"/>
                        </a:tabLst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Расисттік</a:t>
                      </a:r>
                      <a:r>
                        <a:rPr dirty="0" sz="1400" spc="-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буллинг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156845">
                        <a:lnSpc>
                          <a:spcPct val="96200"/>
                        </a:lnSpc>
                        <a:spcBef>
                          <a:spcPts val="25"/>
                        </a:spcBef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Біреудің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нәсіліне,</a:t>
                      </a:r>
                      <a:r>
                        <a:rPr dirty="0" sz="1400" spc="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түсіне,</a:t>
                      </a:r>
                      <a:r>
                        <a:rPr dirty="0" sz="1400" spc="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нанымына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байланысты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басқаша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көзқарас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туындау.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Сондай-ақ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адамның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нәсіліне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қарай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жағымсыз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сөздер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айту</a:t>
                      </a:r>
                      <a:r>
                        <a:rPr dirty="0" sz="1400" spc="-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жатады.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14984" indent="-448309">
                        <a:lnSpc>
                          <a:spcPts val="1570"/>
                        </a:lnSpc>
                        <a:buChar char="•"/>
                        <a:tabLst>
                          <a:tab pos="514984" algn="l"/>
                          <a:tab pos="515620" algn="l"/>
                        </a:tabLst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Таптық</a:t>
                      </a:r>
                      <a:r>
                        <a:rPr dirty="0" sz="1400" spc="-3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буллинг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139700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Адамдар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біреудің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белгілі</a:t>
                      </a:r>
                      <a:r>
                        <a:rPr dirty="0" sz="1400" spc="-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бір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әлеуметтік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тапқа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жататындығын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анықтағаннан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Бағыттау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сұрақтары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9450" y="2002789"/>
            <a:ext cx="1606550" cy="9658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5397" y="338073"/>
            <a:ext cx="3122295" cy="94424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6400"/>
              </a:lnSpc>
              <a:spcBef>
                <a:spcPts val="150"/>
              </a:spcBef>
            </a:pP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кейін,</a:t>
            </a:r>
            <a:r>
              <a:rPr dirty="0" sz="14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сол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адамға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жаман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көзбен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қарау.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 Мысалы,</a:t>
            </a:r>
            <a:r>
              <a:rPr dirty="0" sz="14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біреулер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«ауылдан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келген»</a:t>
            </a:r>
            <a:r>
              <a:rPr dirty="0" sz="140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деп </a:t>
            </a:r>
            <a:r>
              <a:rPr dirty="0" sz="1400" spc="-3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адамды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жекелету.</a:t>
            </a:r>
            <a:endParaRPr sz="1400">
              <a:latin typeface="Times New Roman"/>
              <a:cs typeface="Times New Roman"/>
            </a:endParaRPr>
          </a:p>
          <a:p>
            <a:pPr marL="12700" marR="76200">
              <a:lnSpc>
                <a:spcPts val="1610"/>
              </a:lnSpc>
              <a:spcBef>
                <a:spcPts val="40"/>
              </a:spcBef>
              <a:buChar char="•"/>
              <a:tabLst>
                <a:tab pos="460375" algn="l"/>
                <a:tab pos="461009" algn="l"/>
              </a:tabLst>
            </a:pP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Адамның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сырт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келбетіне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қатысты </a:t>
            </a:r>
            <a:r>
              <a:rPr dirty="0" sz="1400" spc="-3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буллинг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Біреуді</a:t>
            </a:r>
            <a:r>
              <a:rPr dirty="0" sz="140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көпшілікке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ұқсамағандығы үшін</a:t>
            </a:r>
            <a:endParaRPr sz="1400">
              <a:latin typeface="Times New Roman"/>
              <a:cs typeface="Times New Roman"/>
            </a:endParaRPr>
          </a:p>
          <a:p>
            <a:pPr marL="12700" marR="87630">
              <a:lnSpc>
                <a:spcPts val="1610"/>
              </a:lnSpc>
              <a:spcBef>
                <a:spcPts val="80"/>
              </a:spcBef>
            </a:pP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кемсіту,</a:t>
            </a:r>
            <a:r>
              <a:rPr dirty="0" sz="14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мысалы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адамның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шашы жирен </a:t>
            </a:r>
            <a:r>
              <a:rPr dirty="0" sz="1400" spc="-3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болуы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немесе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қысқа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бойлы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болуы,</a:t>
            </a:r>
            <a:r>
              <a:rPr dirty="0" sz="14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я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болмаса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көзілдірік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киіп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жүруі</a:t>
            </a:r>
            <a:r>
              <a:rPr dirty="0" sz="140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үшін.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525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Дінге</a:t>
            </a:r>
            <a:r>
              <a:rPr dirty="0" sz="14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қатысты</a:t>
            </a:r>
            <a:r>
              <a:rPr dirty="0" sz="140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буллинг</a:t>
            </a:r>
            <a:endParaRPr sz="1400">
              <a:latin typeface="Times New Roman"/>
              <a:cs typeface="Times New Roman"/>
            </a:endParaRPr>
          </a:p>
          <a:p>
            <a:pPr marL="12700" marR="191135">
              <a:lnSpc>
                <a:spcPct val="96100"/>
              </a:lnSpc>
              <a:spcBef>
                <a:spcPts val="30"/>
              </a:spcBef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Біреуді</a:t>
            </a:r>
            <a:r>
              <a:rPr dirty="0" sz="140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дініне</a:t>
            </a:r>
            <a:r>
              <a:rPr dirty="0" sz="14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немесе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нанымына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байланысты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қорлау</a:t>
            </a:r>
            <a:r>
              <a:rPr dirty="0" sz="140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немесе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әдепсіздік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таныту.</a:t>
            </a:r>
            <a:r>
              <a:rPr dirty="0" sz="14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Мысалы,</a:t>
            </a:r>
            <a:r>
              <a:rPr dirty="0" sz="14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киелі</a:t>
            </a:r>
            <a:r>
              <a:rPr dirty="0" sz="140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кітапты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оқу,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мешітке</a:t>
            </a:r>
            <a:r>
              <a:rPr dirty="0" sz="14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бару</a:t>
            </a:r>
            <a:r>
              <a:rPr dirty="0" sz="14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сияқты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діни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дәстүрлерді </a:t>
            </a:r>
            <a:r>
              <a:rPr dirty="0" sz="1400" spc="-3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мазақ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5">
                <a:solidFill>
                  <a:srgbClr val="111111"/>
                </a:solidFill>
                <a:latin typeface="Times New Roman"/>
                <a:cs typeface="Times New Roman"/>
              </a:rPr>
              <a:t>ету.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575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Мүгедектерге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 қатысты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буллинг</a:t>
            </a:r>
            <a:endParaRPr sz="1400">
              <a:latin typeface="Times New Roman"/>
              <a:cs typeface="Times New Roman"/>
            </a:endParaRPr>
          </a:p>
          <a:p>
            <a:pPr marL="12700" marR="172720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Адамды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мүгедек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болуына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байланысты </a:t>
            </a:r>
            <a:r>
              <a:rPr dirty="0" sz="1400" spc="-3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қорлау</a:t>
            </a:r>
            <a:r>
              <a:rPr dirty="0" sz="140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және</a:t>
            </a:r>
            <a:r>
              <a:rPr dirty="0" sz="14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оған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тіл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тигізу.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391160">
              <a:lnSpc>
                <a:spcPts val="1610"/>
              </a:lnSpc>
            </a:pP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Буллинг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қандай жағдайларға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әкеліп </a:t>
            </a:r>
            <a:r>
              <a:rPr dirty="0" sz="1400" spc="-3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тіреуі</a:t>
            </a:r>
            <a:r>
              <a:rPr dirty="0" sz="140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мүмкін?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30"/>
              </a:lnSpc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Біреу</a:t>
            </a:r>
            <a:r>
              <a:rPr dirty="0" sz="140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саған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күш</a:t>
            </a:r>
            <a:r>
              <a:rPr dirty="0" sz="14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көрсетпей,</a:t>
            </a:r>
            <a:r>
              <a:rPr dirty="0" sz="14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қорлап,</a:t>
            </a:r>
            <a:endParaRPr sz="1400">
              <a:latin typeface="Times New Roman"/>
              <a:cs typeface="Times New Roman"/>
            </a:endParaRPr>
          </a:p>
          <a:p>
            <a:pPr algn="just" marL="12700" marR="357505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қорқытқан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да </a:t>
            </a:r>
            <a:r>
              <a:rPr dirty="0" sz="1400" spc="-15">
                <a:solidFill>
                  <a:srgbClr val="111111"/>
                </a:solidFill>
                <a:latin typeface="Times New Roman"/>
                <a:cs typeface="Times New Roman"/>
              </a:rPr>
              <a:t>сенің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жаныңа батады. </a:t>
            </a:r>
            <a:r>
              <a:rPr dirty="0" sz="1400" spc="-3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Осындай жағдайға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тап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болған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адам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 түрлі жағдайларды басынан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кешіруі </a:t>
            </a:r>
            <a:r>
              <a:rPr dirty="0" sz="1400" spc="-3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мүмкін,</a:t>
            </a:r>
            <a:r>
              <a:rPr dirty="0" sz="14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атап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айтқанда: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535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уайымдау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620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ұйқының</a:t>
            </a:r>
            <a:r>
              <a:rPr dirty="0" sz="140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бұзылуы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610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тәбеттің</a:t>
            </a:r>
            <a:r>
              <a:rPr dirty="0" sz="140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болмауы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610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өзі</a:t>
            </a:r>
            <a:r>
              <a:rPr dirty="0" sz="1400" spc="-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жайлы</a:t>
            </a:r>
            <a:r>
              <a:rPr dirty="0" sz="14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жаман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ойлау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610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өз-өзіне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 физикалық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зақым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келтіру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610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15">
                <a:solidFill>
                  <a:srgbClr val="111111"/>
                </a:solidFill>
                <a:latin typeface="Times New Roman"/>
                <a:cs typeface="Times New Roman"/>
              </a:rPr>
              <a:t>өлім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 туралы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ойлау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610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сабақ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үлгерімдерінің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нашарлауы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610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ауыру</a:t>
            </a:r>
            <a:endParaRPr sz="1400">
              <a:latin typeface="Times New Roman"/>
              <a:cs typeface="Times New Roman"/>
            </a:endParaRPr>
          </a:p>
          <a:p>
            <a:pPr marL="12700" marR="11430">
              <a:lnSpc>
                <a:spcPts val="1610"/>
              </a:lnSpc>
              <a:spcBef>
                <a:spcPts val="75"/>
              </a:spcBef>
              <a:buChar char="•"/>
              <a:tabLst>
                <a:tab pos="460375" algn="l"/>
                <a:tab pos="461009" algn="l"/>
              </a:tabLst>
            </a:pP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«маған ешкім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көмектесе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алмайды» </a:t>
            </a:r>
            <a:r>
              <a:rPr dirty="0" sz="1400" spc="-3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деп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ойлау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530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өзін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жалғыз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сезіну,</a:t>
            </a:r>
            <a:r>
              <a:rPr dirty="0" sz="14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уайымға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берілу</a:t>
            </a:r>
            <a:r>
              <a:rPr dirty="0" sz="1400" spc="-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не</a:t>
            </a:r>
            <a:r>
              <a:rPr dirty="0" sz="140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ашулану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645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қорқу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11111"/>
              </a:buClr>
              <a:buFont typeface="Times New Roman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12700" marR="335915">
              <a:lnSpc>
                <a:spcPts val="1610"/>
              </a:lnSpc>
            </a:pP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Біреу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сені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қорқытып, қорлап жүрген </a:t>
            </a:r>
            <a:r>
              <a:rPr dirty="0" sz="1400" spc="-3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жағдайда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не</a:t>
            </a:r>
            <a:r>
              <a:rPr dirty="0" sz="14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5">
                <a:solidFill>
                  <a:srgbClr val="111111"/>
                </a:solidFill>
                <a:latin typeface="Times New Roman"/>
                <a:cs typeface="Times New Roman"/>
              </a:rPr>
              <a:t>істеу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керек?</a:t>
            </a:r>
            <a:endParaRPr sz="1400">
              <a:latin typeface="Times New Roman"/>
              <a:cs typeface="Times New Roman"/>
            </a:endParaRPr>
          </a:p>
          <a:p>
            <a:pPr marL="460375" indent="-448309">
              <a:lnSpc>
                <a:spcPts val="1530"/>
              </a:lnSpc>
              <a:buChar char="•"/>
              <a:tabLst>
                <a:tab pos="460375" algn="l"/>
                <a:tab pos="461009" algn="l"/>
              </a:tabLst>
            </a:pP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Батыл</a:t>
            </a:r>
            <a:r>
              <a:rPr dirty="0" sz="14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болуға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үйрен</a:t>
            </a:r>
            <a:endParaRPr sz="1400">
              <a:latin typeface="Times New Roman"/>
              <a:cs typeface="Times New Roman"/>
            </a:endParaRPr>
          </a:p>
          <a:p>
            <a:pPr marL="12700" marR="203200">
              <a:lnSpc>
                <a:spcPts val="1610"/>
              </a:lnSpc>
              <a:spcBef>
                <a:spcPts val="75"/>
              </a:spcBef>
            </a:pP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Батыл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болу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деген агрессия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танытпай,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 өзіңді</a:t>
            </a:r>
            <a:r>
              <a:rPr dirty="0" sz="140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қорғай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білу.</a:t>
            </a:r>
            <a:r>
              <a:rPr dirty="0" sz="14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Сен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өз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ойыңды 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дөрекі</a:t>
            </a:r>
            <a:r>
              <a:rPr dirty="0" sz="140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және</a:t>
            </a:r>
            <a:r>
              <a:rPr dirty="0" sz="14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ызалы</a:t>
            </a:r>
            <a:r>
              <a:rPr dirty="0" sz="14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111111"/>
                </a:solidFill>
                <a:latin typeface="Times New Roman"/>
                <a:cs typeface="Times New Roman"/>
              </a:rPr>
              <a:t>сөздерсіз</a:t>
            </a:r>
            <a:r>
              <a:rPr dirty="0" sz="14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11111"/>
                </a:solidFill>
                <a:latin typeface="Times New Roman"/>
                <a:cs typeface="Times New Roman"/>
              </a:rPr>
              <a:t>білдіруге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6616" y="359663"/>
            <a:ext cx="6739255" cy="9421495"/>
          </a:xfrm>
          <a:custGeom>
            <a:avLst/>
            <a:gdLst/>
            <a:ahLst/>
            <a:cxnLst/>
            <a:rect l="l" t="t" r="r" b="b"/>
            <a:pathLst>
              <a:path w="6739255" h="9421495">
                <a:moveTo>
                  <a:pt x="6732651" y="9414980"/>
                </a:moveTo>
                <a:lnTo>
                  <a:pt x="6732651" y="9414980"/>
                </a:lnTo>
                <a:lnTo>
                  <a:pt x="0" y="9414980"/>
                </a:lnTo>
                <a:lnTo>
                  <a:pt x="0" y="9421063"/>
                </a:lnTo>
                <a:lnTo>
                  <a:pt x="6732651" y="9421063"/>
                </a:lnTo>
                <a:lnTo>
                  <a:pt x="6732651" y="9414980"/>
                </a:lnTo>
                <a:close/>
              </a:path>
              <a:path w="6739255" h="9421495">
                <a:moveTo>
                  <a:pt x="6732651" y="0"/>
                </a:moveTo>
                <a:lnTo>
                  <a:pt x="6732651" y="0"/>
                </a:lnTo>
                <a:lnTo>
                  <a:pt x="0" y="0"/>
                </a:lnTo>
                <a:lnTo>
                  <a:pt x="0" y="6045"/>
                </a:lnTo>
                <a:lnTo>
                  <a:pt x="0" y="9414967"/>
                </a:lnTo>
                <a:lnTo>
                  <a:pt x="6096" y="9414967"/>
                </a:lnTo>
                <a:lnTo>
                  <a:pt x="6096" y="6096"/>
                </a:lnTo>
                <a:lnTo>
                  <a:pt x="811072" y="6096"/>
                </a:lnTo>
                <a:lnTo>
                  <a:pt x="811072" y="9414967"/>
                </a:lnTo>
                <a:lnTo>
                  <a:pt x="817168" y="9414967"/>
                </a:lnTo>
                <a:lnTo>
                  <a:pt x="817168" y="6096"/>
                </a:lnTo>
                <a:lnTo>
                  <a:pt x="4061714" y="6096"/>
                </a:lnTo>
                <a:lnTo>
                  <a:pt x="4061714" y="9414967"/>
                </a:lnTo>
                <a:lnTo>
                  <a:pt x="4067810" y="9414967"/>
                </a:lnTo>
                <a:lnTo>
                  <a:pt x="4067810" y="6096"/>
                </a:lnTo>
                <a:lnTo>
                  <a:pt x="6732651" y="6096"/>
                </a:lnTo>
                <a:lnTo>
                  <a:pt x="6732651" y="0"/>
                </a:lnTo>
                <a:close/>
              </a:path>
              <a:path w="6739255" h="9421495">
                <a:moveTo>
                  <a:pt x="6738861" y="9414980"/>
                </a:moveTo>
                <a:lnTo>
                  <a:pt x="6732778" y="9414980"/>
                </a:lnTo>
                <a:lnTo>
                  <a:pt x="6732778" y="9421063"/>
                </a:lnTo>
                <a:lnTo>
                  <a:pt x="6738861" y="9421063"/>
                </a:lnTo>
                <a:lnTo>
                  <a:pt x="6738861" y="9414980"/>
                </a:lnTo>
                <a:close/>
              </a:path>
              <a:path w="6739255" h="9421495">
                <a:moveTo>
                  <a:pt x="6738861" y="0"/>
                </a:moveTo>
                <a:lnTo>
                  <a:pt x="6732778" y="0"/>
                </a:lnTo>
                <a:lnTo>
                  <a:pt x="6732778" y="6045"/>
                </a:lnTo>
                <a:lnTo>
                  <a:pt x="6732778" y="9414967"/>
                </a:lnTo>
                <a:lnTo>
                  <a:pt x="6738861" y="9414967"/>
                </a:lnTo>
                <a:lnTo>
                  <a:pt x="6738861" y="6096"/>
                </a:lnTo>
                <a:lnTo>
                  <a:pt x="67388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6615" y="359663"/>
          <a:ext cx="6742430" cy="9439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895"/>
                <a:gridCol w="3250565"/>
                <a:gridCol w="2670810"/>
              </a:tblGrid>
              <a:tr h="73813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540"/>
                        </a:lnSpc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үйрене</a:t>
                      </a:r>
                      <a:r>
                        <a:rPr dirty="0" sz="1400" spc="-3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аласың.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83185">
                        <a:lnSpc>
                          <a:spcPct val="959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Кейде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біреумен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келіспеген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жағдайда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өзіңді шын мәнінде қалай сезінетініңді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жеткізу қиын. Дегенмен сен батылдыққа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үйрене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аласың.</a:t>
                      </a:r>
                      <a:r>
                        <a:rPr dirty="0" sz="1400" spc="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Ол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үшін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айтқың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келетін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сөздерді</a:t>
                      </a:r>
                      <a:r>
                        <a:rPr dirty="0" sz="1400" spc="-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қағазға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жазып,</a:t>
                      </a:r>
                      <a:r>
                        <a:rPr dirty="0" sz="1400" spc="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ал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уақыты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келгенде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айтып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қал.</a:t>
                      </a:r>
                      <a:r>
                        <a:rPr dirty="0" sz="1400" spc="2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Кезі</a:t>
                      </a:r>
                      <a:r>
                        <a:rPr dirty="0" sz="1400" spc="-2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жеткенде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сенің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батылдығыңның арқасында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барлық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қорлық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пен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қорқытулар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тоқтайды.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132080">
                        <a:lnSpc>
                          <a:spcPts val="1610"/>
                        </a:lnSpc>
                        <a:spcBef>
                          <a:spcPts val="40"/>
                        </a:spcBef>
                        <a:buChar char="•"/>
                        <a:tabLst>
                          <a:tab pos="514984" algn="l"/>
                          <a:tab pos="515620" algn="l"/>
                        </a:tabLst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Құрбыңмен/досыңмен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бөліс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Достарың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сені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оларға барлық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оқиғаны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ашып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айтпасаң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да,</a:t>
                      </a:r>
                      <a:r>
                        <a:rPr dirty="0" sz="1400" spc="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саған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қолдау</a:t>
                      </a:r>
                      <a:r>
                        <a:rPr dirty="0" sz="1400" spc="-2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көрсете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67310">
                        <a:lnSpc>
                          <a:spcPts val="1530"/>
                        </a:lnSpc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алады.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Олар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сені</a:t>
                      </a:r>
                      <a:r>
                        <a:rPr dirty="0" sz="1400" spc="-3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қолдап,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көңіліңді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67310" marR="106045">
                        <a:lnSpc>
                          <a:spcPct val="96300"/>
                        </a:lnSpc>
                        <a:spcBef>
                          <a:spcPts val="30"/>
                        </a:spcBef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көтере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алады. Сонымен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қатар,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достарың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жәбірлеушілер енді мазаңды алмас </a:t>
                      </a:r>
                      <a:r>
                        <a:rPr dirty="0" sz="1400" spc="-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үшін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оларға қалай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жауап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беру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керектігін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айта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алады.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514984" indent="-448309">
                        <a:lnSpc>
                          <a:spcPts val="1570"/>
                        </a:lnSpc>
                        <a:buChar char="•"/>
                        <a:tabLst>
                          <a:tab pos="515620" algn="l"/>
                        </a:tabLst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Ересек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адамдармен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бөліс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228600">
                        <a:lnSpc>
                          <a:spcPct val="95700"/>
                        </a:lnSpc>
                        <a:spcBef>
                          <a:spcPts val="35"/>
                        </a:spcBef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Сен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өз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оқиғаңмен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ата-анаңмен,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өзіңнің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қамқоршыңмен немесе сенімді ересек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адамның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біреуімен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бөлісуіңе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болады.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Олар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сені қолдап, мәселені шешуде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ақыл-кеңес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бере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алады.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264795">
                        <a:lnSpc>
                          <a:spcPts val="1610"/>
                        </a:lnSpc>
                        <a:spcBef>
                          <a:spcPts val="40"/>
                        </a:spcBef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Сондай-ақ,111сенім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телефонына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қоңырау</a:t>
                      </a:r>
                      <a:r>
                        <a:rPr dirty="0" sz="1400" spc="-2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шалуыңа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болады.</a:t>
                      </a:r>
                      <a:r>
                        <a:rPr dirty="0" sz="1400" spc="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Онда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саған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көмек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пен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қолдау</a:t>
                      </a:r>
                      <a:r>
                        <a:rPr dirty="0" sz="1400" spc="-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көрсетіледі.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14984" indent="-448309">
                        <a:lnSpc>
                          <a:spcPts val="1540"/>
                        </a:lnSpc>
                        <a:buChar char="•"/>
                        <a:tabLst>
                          <a:tab pos="514984" algn="l"/>
                          <a:tab pos="515620" algn="l"/>
                        </a:tabLst>
                      </a:pP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Мұғаліммен</a:t>
                      </a:r>
                      <a:r>
                        <a:rPr dirty="0" sz="1400" spc="-2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бөліс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310" marR="215265">
                        <a:lnSpc>
                          <a:spcPct val="95700"/>
                        </a:lnSpc>
                        <a:spcBef>
                          <a:spcPts val="50"/>
                        </a:spcBef>
                      </a:pP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Мектебіңдегі мұғалімдер саған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бас-көз </a:t>
                      </a:r>
                      <a:r>
                        <a:rPr dirty="0" sz="1400" spc="-33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болуға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міндетті.</a:t>
                      </a:r>
                      <a:r>
                        <a:rPr dirty="0" sz="1400" spc="2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Сен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мектепте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болған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кезіңде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өзіңді</a:t>
                      </a:r>
                      <a:r>
                        <a:rPr dirty="0" sz="1400" spc="-2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қауіпсіздікте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сезінуге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толықтай құқығың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бар.</a:t>
                      </a:r>
                      <a:r>
                        <a:rPr dirty="0" sz="1400" spc="1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Мүмкін,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сенің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мектебіңде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буллингке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қарсы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тұруға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қатысты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кейбір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нұсқаулар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бар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шығар.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Сонымен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қатар,</a:t>
                      </a:r>
                      <a:r>
                        <a:rPr dirty="0" sz="1400" spc="2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сен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мектеп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психологына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dirty="0" sz="1400" spc="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жүгіне</a:t>
                      </a:r>
                      <a:r>
                        <a:rPr dirty="0" sz="1400" spc="1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аласың.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888">
                <a:tc>
                  <a:txBody>
                    <a:bodyPr/>
                    <a:lstStyle/>
                    <a:p>
                      <a:pPr marL="128270" indent="51435">
                        <a:lnSpc>
                          <a:spcPts val="1575"/>
                        </a:lnSpc>
                      </a:pPr>
                      <a:r>
                        <a:rPr dirty="0" sz="1400" spc="-15" b="1">
                          <a:latin typeface="Times New Roman"/>
                          <a:cs typeface="Times New Roman"/>
                        </a:rPr>
                        <a:t>Қоры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0810" marR="119380" indent="-3175">
                        <a:lnSpc>
                          <a:spcPts val="1610"/>
                        </a:lnSpc>
                        <a:spcBef>
                          <a:spcPts val="85"/>
                        </a:spcBef>
                      </a:pPr>
                      <a:r>
                        <a:rPr dirty="0" sz="1400" spc="-15" b="1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dirty="0" sz="1400" spc="15" b="1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1400" spc="10" b="1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ы 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1400" spc="-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мин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310">
                        <a:lnSpc>
                          <a:spcPts val="155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Буллинг</a:t>
                      </a:r>
                      <a:r>
                        <a:rPr dirty="0" sz="14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(bullying)</a:t>
                      </a:r>
                      <a:r>
                        <a:rPr dirty="0" sz="1400" spc="50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400" spc="5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ағылшын</a:t>
                      </a:r>
                      <a:r>
                        <a:rPr dirty="0" sz="1400" spc="5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тілінен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67310" marR="66040">
                        <a:lnSpc>
                          <a:spcPct val="95700"/>
                        </a:lnSpc>
                        <a:spcBef>
                          <a:spcPts val="30"/>
                        </a:spcBef>
                        <a:tabLst>
                          <a:tab pos="1461770" algn="l"/>
                          <a:tab pos="2531110" algn="l"/>
                        </a:tabLst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арға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а,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қ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орл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қ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ал</a:t>
                      </a:r>
                      <a:r>
                        <a:rPr dirty="0" sz="1400" spc="3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мазалаудегенді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білдіреді.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Адамүйде,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мектепте,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автобуста немесе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интернетте,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жалпы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айтатын болсақ, кезкелген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жерде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буллингке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ұшырауы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мүмкін.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Бұл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кез </a:t>
                      </a:r>
                      <a:r>
                        <a:rPr dirty="0" sz="1400" spc="-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келген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адамның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басында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болатын </a:t>
                      </a:r>
                      <a:r>
                        <a:rPr dirty="0" sz="1400" spc="-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жағдай.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Бірақ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есіңде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болсын,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ешкімнің </a:t>
                      </a:r>
                      <a:r>
                        <a:rPr dirty="0" sz="1400" spc="-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сені ренжітуге немесе 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өзің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жайлы жаман </a:t>
                      </a:r>
                      <a:r>
                        <a:rPr dirty="0" sz="1400" spc="-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ойлауға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мәжбүрлеуге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құқығы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жоқ.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60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Рефлексия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9450" y="8153400"/>
            <a:ext cx="932814" cy="9328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8097" y="545337"/>
            <a:ext cx="2021205" cy="649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400" spc="-10" b="1">
                <a:latin typeface="Times New Roman"/>
                <a:cs typeface="Times New Roman"/>
              </a:rPr>
              <a:t>Слайд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таныстырылымы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Times New Roman"/>
                <a:cs typeface="Times New Roman"/>
              </a:rPr>
              <a:t>Рефлексия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47375" y="1499465"/>
            <a:ext cx="1015281" cy="109450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38097" y="2566796"/>
            <a:ext cx="2987675" cy="105791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R="5080">
              <a:lnSpc>
                <a:spcPts val="1610"/>
              </a:lnSpc>
              <a:spcBef>
                <a:spcPts val="200"/>
              </a:spcBef>
            </a:pPr>
            <a:r>
              <a:rPr dirty="0" sz="1400" spc="-5" i="1">
                <a:latin typeface="Times New Roman"/>
                <a:cs typeface="Times New Roman"/>
              </a:rPr>
              <a:t>Қажетті білімді </a:t>
            </a:r>
            <a:r>
              <a:rPr dirty="0" sz="1400" spc="-10" i="1">
                <a:latin typeface="Times New Roman"/>
                <a:cs typeface="Times New Roman"/>
              </a:rPr>
              <a:t>толық</a:t>
            </a:r>
            <a:r>
              <a:rPr dirty="0" sz="1400" spc="-5" i="1">
                <a:latin typeface="Times New Roman"/>
                <a:cs typeface="Times New Roman"/>
              </a:rPr>
              <a:t> меңгердім </a:t>
            </a:r>
            <a:r>
              <a:rPr dirty="0" sz="1400" spc="-10" i="1">
                <a:latin typeface="Times New Roman"/>
                <a:cs typeface="Times New Roman"/>
              </a:rPr>
              <a:t>бе? </a:t>
            </a:r>
            <a:r>
              <a:rPr dirty="0" sz="1400" spc="-33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Қай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дағдыларды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қалыптастырдым?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R="398780">
              <a:lnSpc>
                <a:spcPts val="163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Сабақтағы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іс-әрекетіне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рефлексия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жасайды.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6616" y="359663"/>
            <a:ext cx="6739255" cy="3686810"/>
          </a:xfrm>
          <a:custGeom>
            <a:avLst/>
            <a:gdLst/>
            <a:ahLst/>
            <a:cxnLst/>
            <a:rect l="l" t="t" r="r" b="b"/>
            <a:pathLst>
              <a:path w="6739255" h="3686810">
                <a:moveTo>
                  <a:pt x="6732651" y="3680218"/>
                </a:moveTo>
                <a:lnTo>
                  <a:pt x="6732651" y="3680218"/>
                </a:lnTo>
                <a:lnTo>
                  <a:pt x="0" y="3680218"/>
                </a:lnTo>
                <a:lnTo>
                  <a:pt x="0" y="3686302"/>
                </a:lnTo>
                <a:lnTo>
                  <a:pt x="6732651" y="3686302"/>
                </a:lnTo>
                <a:lnTo>
                  <a:pt x="6732651" y="3680218"/>
                </a:lnTo>
                <a:close/>
              </a:path>
              <a:path w="6739255" h="3686810">
                <a:moveTo>
                  <a:pt x="6732651" y="0"/>
                </a:moveTo>
                <a:lnTo>
                  <a:pt x="6732651" y="0"/>
                </a:lnTo>
                <a:lnTo>
                  <a:pt x="0" y="0"/>
                </a:lnTo>
                <a:lnTo>
                  <a:pt x="0" y="6096"/>
                </a:lnTo>
                <a:lnTo>
                  <a:pt x="0" y="3680206"/>
                </a:lnTo>
                <a:lnTo>
                  <a:pt x="6096" y="3680206"/>
                </a:lnTo>
                <a:lnTo>
                  <a:pt x="6096" y="6096"/>
                </a:lnTo>
                <a:lnTo>
                  <a:pt x="811072" y="6096"/>
                </a:lnTo>
                <a:lnTo>
                  <a:pt x="811072" y="3680206"/>
                </a:lnTo>
                <a:lnTo>
                  <a:pt x="817168" y="3680206"/>
                </a:lnTo>
                <a:lnTo>
                  <a:pt x="817168" y="6096"/>
                </a:lnTo>
                <a:lnTo>
                  <a:pt x="4061714" y="6096"/>
                </a:lnTo>
                <a:lnTo>
                  <a:pt x="4061714" y="3680206"/>
                </a:lnTo>
                <a:lnTo>
                  <a:pt x="4067810" y="3680206"/>
                </a:lnTo>
                <a:lnTo>
                  <a:pt x="4067810" y="6096"/>
                </a:lnTo>
                <a:lnTo>
                  <a:pt x="6732651" y="6096"/>
                </a:lnTo>
                <a:lnTo>
                  <a:pt x="6732651" y="0"/>
                </a:lnTo>
                <a:close/>
              </a:path>
              <a:path w="6739255" h="3686810">
                <a:moveTo>
                  <a:pt x="6738861" y="3680218"/>
                </a:moveTo>
                <a:lnTo>
                  <a:pt x="6732778" y="3680218"/>
                </a:lnTo>
                <a:lnTo>
                  <a:pt x="6732778" y="3686302"/>
                </a:lnTo>
                <a:lnTo>
                  <a:pt x="6738861" y="3686302"/>
                </a:lnTo>
                <a:lnTo>
                  <a:pt x="6738861" y="3680218"/>
                </a:lnTo>
                <a:close/>
              </a:path>
              <a:path w="6739255" h="3686810">
                <a:moveTo>
                  <a:pt x="6738861" y="0"/>
                </a:moveTo>
                <a:lnTo>
                  <a:pt x="6732778" y="0"/>
                </a:lnTo>
                <a:lnTo>
                  <a:pt x="6732778" y="6096"/>
                </a:lnTo>
                <a:lnTo>
                  <a:pt x="6732778" y="3680206"/>
                </a:lnTo>
                <a:lnTo>
                  <a:pt x="6738861" y="3680206"/>
                </a:lnTo>
                <a:lnTo>
                  <a:pt x="6738861" y="6096"/>
                </a:lnTo>
                <a:lnTo>
                  <a:pt x="67388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Эльдар</dc:creator>
  <dcterms:created xsi:type="dcterms:W3CDTF">2023-03-09T08:59:33Z</dcterms:created>
  <dcterms:modified xsi:type="dcterms:W3CDTF">2023-03-09T08:59:33Z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2023-03-09T00:00:00Z</vt:filetime>
  </property>
</Properties>
</file>